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56" r:id="rId5"/>
    <p:sldId id="262" r:id="rId6"/>
    <p:sldId id="263" r:id="rId7"/>
    <p:sldId id="264" r:id="rId8"/>
    <p:sldId id="265" r:id="rId9"/>
    <p:sldId id="266" r:id="rId10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2BA"/>
    <a:srgbClr val="061A2E"/>
    <a:srgbClr val="949494"/>
    <a:srgbClr val="0B1E2C"/>
    <a:srgbClr val="D0D1CE"/>
    <a:srgbClr val="141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AEC3D0-DA7E-47BF-9B33-62883745CB87}" v="2" dt="2026-05-06T11:33:06.2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713"/>
  </p:normalViewPr>
  <p:slideViewPr>
    <p:cSldViewPr snapToGrid="0">
      <p:cViewPr varScale="1">
        <p:scale>
          <a:sx n="68" d="100"/>
          <a:sy n="68" d="100"/>
        </p:scale>
        <p:origin x="322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a Shepherd" userId="97d8288f-5a7a-4315-80eb-33b730f3ee2f" providerId="ADAL" clId="{19D1A894-F420-41B1-8594-0331F51C1800}"/>
    <pc:docChg chg="undo custSel modSld">
      <pc:chgData name="Jenna Shepherd" userId="97d8288f-5a7a-4315-80eb-33b730f3ee2f" providerId="ADAL" clId="{19D1A894-F420-41B1-8594-0331F51C1800}" dt="2026-05-06T11:39:23.478" v="216" actId="20577"/>
      <pc:docMkLst>
        <pc:docMk/>
      </pc:docMkLst>
      <pc:sldChg chg="modSp mod">
        <pc:chgData name="Jenna Shepherd" userId="97d8288f-5a7a-4315-80eb-33b730f3ee2f" providerId="ADAL" clId="{19D1A894-F420-41B1-8594-0331F51C1800}" dt="2026-05-06T11:36:34.711" v="158" actId="20577"/>
        <pc:sldMkLst>
          <pc:docMk/>
          <pc:sldMk cId="2739117833" sldId="256"/>
        </pc:sldMkLst>
        <pc:spChg chg="mod">
          <ac:chgData name="Jenna Shepherd" userId="97d8288f-5a7a-4315-80eb-33b730f3ee2f" providerId="ADAL" clId="{19D1A894-F420-41B1-8594-0331F51C1800}" dt="2026-05-06T11:36:25.078" v="154" actId="20577"/>
          <ac:spMkLst>
            <pc:docMk/>
            <pc:sldMk cId="2739117833" sldId="256"/>
            <ac:spMk id="5" creationId="{DA34D647-C97A-487B-D837-3B79106E5F66}"/>
          </ac:spMkLst>
        </pc:spChg>
        <pc:spChg chg="mod">
          <ac:chgData name="Jenna Shepherd" userId="97d8288f-5a7a-4315-80eb-33b730f3ee2f" providerId="ADAL" clId="{19D1A894-F420-41B1-8594-0331F51C1800}" dt="2026-05-06T11:36:34.711" v="158" actId="20577"/>
          <ac:spMkLst>
            <pc:docMk/>
            <pc:sldMk cId="2739117833" sldId="256"/>
            <ac:spMk id="28" creationId="{40094ACF-5160-A05F-4542-3F841B3A2394}"/>
          </ac:spMkLst>
        </pc:spChg>
      </pc:sldChg>
      <pc:sldChg chg="modSp mod">
        <pc:chgData name="Jenna Shepherd" userId="97d8288f-5a7a-4315-80eb-33b730f3ee2f" providerId="ADAL" clId="{19D1A894-F420-41B1-8594-0331F51C1800}" dt="2026-05-06T11:37:48.962" v="206" actId="20577"/>
        <pc:sldMkLst>
          <pc:docMk/>
          <pc:sldMk cId="3675599280" sldId="262"/>
        </pc:sldMkLst>
        <pc:spChg chg="mod">
          <ac:chgData name="Jenna Shepherd" userId="97d8288f-5a7a-4315-80eb-33b730f3ee2f" providerId="ADAL" clId="{19D1A894-F420-41B1-8594-0331F51C1800}" dt="2026-05-06T11:37:41.453" v="204" actId="20577"/>
          <ac:spMkLst>
            <pc:docMk/>
            <pc:sldMk cId="3675599280" sldId="262"/>
            <ac:spMk id="5" creationId="{5F284A60-E35F-3D64-ADDB-F66B569B423B}"/>
          </ac:spMkLst>
        </pc:spChg>
        <pc:spChg chg="mod">
          <ac:chgData name="Jenna Shepherd" userId="97d8288f-5a7a-4315-80eb-33b730f3ee2f" providerId="ADAL" clId="{19D1A894-F420-41B1-8594-0331F51C1800}" dt="2026-05-06T11:37:48.962" v="206" actId="20577"/>
          <ac:spMkLst>
            <pc:docMk/>
            <pc:sldMk cId="3675599280" sldId="262"/>
            <ac:spMk id="28" creationId="{6945BC04-3253-1114-2057-CB397CD7ED9B}"/>
          </ac:spMkLst>
        </pc:spChg>
      </pc:sldChg>
      <pc:sldChg chg="modSp mod">
        <pc:chgData name="Jenna Shepherd" userId="97d8288f-5a7a-4315-80eb-33b730f3ee2f" providerId="ADAL" clId="{19D1A894-F420-41B1-8594-0331F51C1800}" dt="2026-05-06T11:38:03.797" v="207" actId="20577"/>
        <pc:sldMkLst>
          <pc:docMk/>
          <pc:sldMk cId="3429702949" sldId="263"/>
        </pc:sldMkLst>
        <pc:spChg chg="mod">
          <ac:chgData name="Jenna Shepherd" userId="97d8288f-5a7a-4315-80eb-33b730f3ee2f" providerId="ADAL" clId="{19D1A894-F420-41B1-8594-0331F51C1800}" dt="2026-05-06T11:38:03.797" v="207" actId="20577"/>
          <ac:spMkLst>
            <pc:docMk/>
            <pc:sldMk cId="3429702949" sldId="263"/>
            <ac:spMk id="5" creationId="{8AEE6358-79FE-C3FE-B902-EAF98177E31E}"/>
          </ac:spMkLst>
        </pc:spChg>
        <pc:spChg chg="mod">
          <ac:chgData name="Jenna Shepherd" userId="97d8288f-5a7a-4315-80eb-33b730f3ee2f" providerId="ADAL" clId="{19D1A894-F420-41B1-8594-0331F51C1800}" dt="2026-05-06T11:33:48.609" v="46" actId="20577"/>
          <ac:spMkLst>
            <pc:docMk/>
            <pc:sldMk cId="3429702949" sldId="263"/>
            <ac:spMk id="28" creationId="{F577B22C-BE2D-6DE2-619A-400DE763C564}"/>
          </ac:spMkLst>
        </pc:spChg>
      </pc:sldChg>
      <pc:sldChg chg="modSp mod">
        <pc:chgData name="Jenna Shepherd" userId="97d8288f-5a7a-4315-80eb-33b730f3ee2f" providerId="ADAL" clId="{19D1A894-F420-41B1-8594-0331F51C1800}" dt="2026-05-06T11:35:17.963" v="95" actId="20577"/>
        <pc:sldMkLst>
          <pc:docMk/>
          <pc:sldMk cId="3003976658" sldId="264"/>
        </pc:sldMkLst>
        <pc:spChg chg="mod">
          <ac:chgData name="Jenna Shepherd" userId="97d8288f-5a7a-4315-80eb-33b730f3ee2f" providerId="ADAL" clId="{19D1A894-F420-41B1-8594-0331F51C1800}" dt="2026-05-06T11:35:06.997" v="93" actId="20577"/>
          <ac:spMkLst>
            <pc:docMk/>
            <pc:sldMk cId="3003976658" sldId="264"/>
            <ac:spMk id="5" creationId="{63CB2F24-0D3E-8242-84B1-7DEFBB85D70D}"/>
          </ac:spMkLst>
        </pc:spChg>
        <pc:spChg chg="mod">
          <ac:chgData name="Jenna Shepherd" userId="97d8288f-5a7a-4315-80eb-33b730f3ee2f" providerId="ADAL" clId="{19D1A894-F420-41B1-8594-0331F51C1800}" dt="2026-05-06T11:35:17.963" v="95" actId="20577"/>
          <ac:spMkLst>
            <pc:docMk/>
            <pc:sldMk cId="3003976658" sldId="264"/>
            <ac:spMk id="28" creationId="{BC14EB60-69CC-67C6-4ED4-4399799A83E0}"/>
          </ac:spMkLst>
        </pc:spChg>
      </pc:sldChg>
      <pc:sldChg chg="modSp mod">
        <pc:chgData name="Jenna Shepherd" userId="97d8288f-5a7a-4315-80eb-33b730f3ee2f" providerId="ADAL" clId="{19D1A894-F420-41B1-8594-0331F51C1800}" dt="2026-05-06T11:39:04.703" v="212" actId="20577"/>
        <pc:sldMkLst>
          <pc:docMk/>
          <pc:sldMk cId="1234068946" sldId="265"/>
        </pc:sldMkLst>
        <pc:spChg chg="mod">
          <ac:chgData name="Jenna Shepherd" userId="97d8288f-5a7a-4315-80eb-33b730f3ee2f" providerId="ADAL" clId="{19D1A894-F420-41B1-8594-0331F51C1800}" dt="2026-05-06T11:39:04.703" v="212" actId="20577"/>
          <ac:spMkLst>
            <pc:docMk/>
            <pc:sldMk cId="1234068946" sldId="265"/>
            <ac:spMk id="5" creationId="{8B024C32-F465-F29D-7396-2EB9F104A063}"/>
          </ac:spMkLst>
        </pc:spChg>
        <pc:spChg chg="mod">
          <ac:chgData name="Jenna Shepherd" userId="97d8288f-5a7a-4315-80eb-33b730f3ee2f" providerId="ADAL" clId="{19D1A894-F420-41B1-8594-0331F51C1800}" dt="2026-05-06T11:39:02.736" v="211" actId="20577"/>
          <ac:spMkLst>
            <pc:docMk/>
            <pc:sldMk cId="1234068946" sldId="265"/>
            <ac:spMk id="28" creationId="{D4EB0D5F-6FC6-30CA-CA08-E96EC3C2E827}"/>
          </ac:spMkLst>
        </pc:spChg>
      </pc:sldChg>
      <pc:sldChg chg="modSp mod">
        <pc:chgData name="Jenna Shepherd" userId="97d8288f-5a7a-4315-80eb-33b730f3ee2f" providerId="ADAL" clId="{19D1A894-F420-41B1-8594-0331F51C1800}" dt="2026-05-06T11:39:23.478" v="216" actId="20577"/>
        <pc:sldMkLst>
          <pc:docMk/>
          <pc:sldMk cId="2355954609" sldId="266"/>
        </pc:sldMkLst>
        <pc:spChg chg="mod">
          <ac:chgData name="Jenna Shepherd" userId="97d8288f-5a7a-4315-80eb-33b730f3ee2f" providerId="ADAL" clId="{19D1A894-F420-41B1-8594-0331F51C1800}" dt="2026-05-06T11:39:23.478" v="216" actId="20577"/>
          <ac:spMkLst>
            <pc:docMk/>
            <pc:sldMk cId="2355954609" sldId="266"/>
            <ac:spMk id="5" creationId="{84263986-80CA-5C2A-BC60-563372F852D0}"/>
          </ac:spMkLst>
        </pc:spChg>
        <pc:spChg chg="mod">
          <ac:chgData name="Jenna Shepherd" userId="97d8288f-5a7a-4315-80eb-33b730f3ee2f" providerId="ADAL" clId="{19D1A894-F420-41B1-8594-0331F51C1800}" dt="2026-05-06T11:39:16.768" v="214" actId="20577"/>
          <ac:spMkLst>
            <pc:docMk/>
            <pc:sldMk cId="2355954609" sldId="266"/>
            <ac:spMk id="28" creationId="{5831736A-9B3D-5348-4E37-1B9D7816420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C90-77A7-054B-827E-D3785D280F5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8D3FC-A76A-C849-8606-ED793AAA4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300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C90-77A7-054B-827E-D3785D280F5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8D3FC-A76A-C849-8606-ED793AAA4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600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C90-77A7-054B-827E-D3785D280F5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8D3FC-A76A-C849-8606-ED793AAA4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54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C90-77A7-054B-827E-D3785D280F5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8D3FC-A76A-C849-8606-ED793AAA4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041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C90-77A7-054B-827E-D3785D280F5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8D3FC-A76A-C849-8606-ED793AAA4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595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C90-77A7-054B-827E-D3785D280F5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8D3FC-A76A-C849-8606-ED793AAA4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269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C90-77A7-054B-827E-D3785D280F5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8D3FC-A76A-C849-8606-ED793AAA4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305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C90-77A7-054B-827E-D3785D280F5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8D3FC-A76A-C849-8606-ED793AAA4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900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C90-77A7-054B-827E-D3785D280F5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8D3FC-A76A-C849-8606-ED793AAA4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78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C90-77A7-054B-827E-D3785D280F5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8D3FC-A76A-C849-8606-ED793AAA4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156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C90-77A7-054B-827E-D3785D280F5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8D3FC-A76A-C849-8606-ED793AAA4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270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0CC90-77A7-054B-827E-D3785D280F5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8D3FC-A76A-C849-8606-ED793AAA4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858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tdonner@goscor.co.za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forklift in a warehouse&#10;&#10;Description automatically generated">
            <a:extLst>
              <a:ext uri="{FF2B5EF4-FFF2-40B4-BE49-F238E27FC236}">
                <a16:creationId xmlns:a16="http://schemas.microsoft.com/office/drawing/2014/main" id="{63336689-C047-F2B3-7FB9-16F9EC8E96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3355"/>
          <a:stretch/>
        </p:blipFill>
        <p:spPr>
          <a:xfrm>
            <a:off x="-10952" y="0"/>
            <a:ext cx="7570627" cy="2437862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36D66415-59CB-BC21-50E5-3E3687AE98C3}"/>
              </a:ext>
            </a:extLst>
          </p:cNvPr>
          <p:cNvSpPr txBox="1"/>
          <p:nvPr/>
        </p:nvSpPr>
        <p:spPr>
          <a:xfrm>
            <a:off x="196582" y="2694830"/>
            <a:ext cx="42574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400" b="1" cap="all" dirty="0">
                <a:solidFill>
                  <a:srgbClr val="F47D25"/>
                </a:solidFill>
                <a:latin typeface="CircularStd" panose="020B0604020101020102" pitchFamily="34" charset="77"/>
                <a:cs typeface="CircularStd" panose="020B0604020101020102" pitchFamily="34" charset="77"/>
              </a:rPr>
              <a:t>JOHANNESBURG </a:t>
            </a:r>
            <a:r>
              <a:rPr lang="en-ZA" sz="2400" b="1" cap="all" dirty="0" err="1">
                <a:solidFill>
                  <a:srgbClr val="F47D25"/>
                </a:solidFill>
                <a:latin typeface="CircularStd" panose="020B0604020101020102" pitchFamily="34" charset="77"/>
                <a:cs typeface="CircularStd" panose="020B0604020101020102" pitchFamily="34" charset="77"/>
              </a:rPr>
              <a:t>NORth</a:t>
            </a:r>
            <a:endParaRPr lang="en-ZA" sz="2400" b="1" cap="all" dirty="0">
              <a:solidFill>
                <a:srgbClr val="F47D25"/>
              </a:solidFill>
              <a:effectLst/>
              <a:latin typeface="CircularStd" panose="020B0604020101020102" pitchFamily="34" charset="77"/>
              <a:cs typeface="CircularStd" panose="020B0604020101020102" pitchFamily="34" charset="77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E2C79CF-4052-8E14-F287-E8AA10D90262}"/>
              </a:ext>
            </a:extLst>
          </p:cNvPr>
          <p:cNvSpPr txBox="1"/>
          <p:nvPr/>
        </p:nvSpPr>
        <p:spPr>
          <a:xfrm>
            <a:off x="218044" y="3138267"/>
            <a:ext cx="370970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Office Hours</a:t>
            </a:r>
          </a:p>
          <a:p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8: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00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am – 16: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30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pm, Monday – Thursday</a:t>
            </a:r>
          </a:p>
          <a:p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8: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00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am – 15: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30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pm, Friday</a:t>
            </a:r>
          </a:p>
          <a:p>
            <a:endParaRPr lang="en-ZA" sz="1400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endParaRPr lang="en-ZA" sz="1400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CFCEB10-5460-545A-0E00-85B46250E0A5}"/>
              </a:ext>
            </a:extLst>
          </p:cNvPr>
          <p:cNvSpPr txBox="1"/>
          <p:nvPr/>
        </p:nvSpPr>
        <p:spPr>
          <a:xfrm>
            <a:off x="211329" y="3943680"/>
            <a:ext cx="385161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Office  Number: 011 230 2600</a:t>
            </a:r>
          </a:p>
          <a:p>
            <a:r>
              <a:rPr lang="en-ZA" sz="14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After Hours: </a:t>
            </a:r>
            <a:r>
              <a:rPr lang="en-ZA" sz="1400" b="1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082 653 2524</a:t>
            </a:r>
            <a:endParaRPr lang="en-ZA" sz="14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4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Email: gltcservice@goscor.co.za</a:t>
            </a:r>
            <a:endParaRPr lang="en-ZA" sz="1150" b="1" dirty="0">
              <a:solidFill>
                <a:srgbClr val="FFFFFF"/>
              </a:solidFill>
              <a:effectLst/>
              <a:latin typeface="Circular Std Bold" panose="020B0604020101020102"/>
              <a:cs typeface="CircularStd" panose="020B0604020101020102" pitchFamily="34" charset="77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954E9576-C225-23B3-85F4-356CC7665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3599" y="912934"/>
            <a:ext cx="1197439" cy="119743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3BB9BDA-6BF1-65E6-336E-E5A715A7B678}"/>
              </a:ext>
            </a:extLst>
          </p:cNvPr>
          <p:cNvSpPr/>
          <p:nvPr/>
        </p:nvSpPr>
        <p:spPr>
          <a:xfrm>
            <a:off x="258083" y="633830"/>
            <a:ext cx="2381878" cy="1377138"/>
          </a:xfrm>
          <a:prstGeom prst="rect">
            <a:avLst/>
          </a:prstGeom>
          <a:solidFill>
            <a:srgbClr val="0B1E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rgbClr val="0B1E2C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AEE32E8-A172-59F9-34ED-844D956CEE28}"/>
              </a:ext>
            </a:extLst>
          </p:cNvPr>
          <p:cNvSpPr txBox="1"/>
          <p:nvPr/>
        </p:nvSpPr>
        <p:spPr>
          <a:xfrm>
            <a:off x="230482" y="1745981"/>
            <a:ext cx="26399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00" b="1" cap="all" dirty="0">
                <a:solidFill>
                  <a:schemeClr val="bg1"/>
                </a:solidFill>
                <a:effectLst/>
                <a:latin typeface="Circular Std Bold" panose="020B0604020101020102" pitchFamily="34" charset="77"/>
              </a:rPr>
              <a:t>Sales &amp; Service / Breakdown contact numbers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42103E9-C670-90B0-8124-97D31BB69447}"/>
              </a:ext>
            </a:extLst>
          </p:cNvPr>
          <p:cNvSpPr/>
          <p:nvPr/>
        </p:nvSpPr>
        <p:spPr>
          <a:xfrm>
            <a:off x="488565" y="508922"/>
            <a:ext cx="2381878" cy="526731"/>
          </a:xfrm>
          <a:prstGeom prst="rect">
            <a:avLst/>
          </a:prstGeom>
          <a:solidFill>
            <a:srgbClr val="0B1E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rgbClr val="0B1E2C"/>
              </a:solidFill>
            </a:endParaRPr>
          </a:p>
        </p:txBody>
      </p:sp>
      <p:pic>
        <p:nvPicPr>
          <p:cNvPr id="15" name="Picture 14" descr="A black and white logo&#10;&#10;Description automatically generated">
            <a:extLst>
              <a:ext uri="{FF2B5EF4-FFF2-40B4-BE49-F238E27FC236}">
                <a16:creationId xmlns:a16="http://schemas.microsoft.com/office/drawing/2014/main" id="{BDB567FE-7955-80E7-E9FC-4484B7E5B4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4120" y="-94984"/>
            <a:ext cx="3285577" cy="1641629"/>
          </a:xfrm>
          <a:prstGeom prst="rect">
            <a:avLst/>
          </a:prstGeom>
        </p:spPr>
      </p:pic>
      <p:pic>
        <p:nvPicPr>
          <p:cNvPr id="24" name="Picture 23" descr="A group of logos&#10;&#10;Description automatically generated">
            <a:extLst>
              <a:ext uri="{FF2B5EF4-FFF2-40B4-BE49-F238E27FC236}">
                <a16:creationId xmlns:a16="http://schemas.microsoft.com/office/drawing/2014/main" id="{AA4DA287-0D35-E2C3-BD0C-7D43691D7F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952" y="9480760"/>
            <a:ext cx="7579877" cy="12127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34D647-C97A-487B-D837-3B79106E5F66}"/>
              </a:ext>
            </a:extLst>
          </p:cNvPr>
          <p:cNvSpPr txBox="1"/>
          <p:nvPr/>
        </p:nvSpPr>
        <p:spPr>
          <a:xfrm>
            <a:off x="208172" y="4770305"/>
            <a:ext cx="307795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SERVICE CALL CENTRE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Nothando </a:t>
            </a:r>
            <a:r>
              <a:rPr lang="en-ZA" sz="1200" b="1" dirty="0" err="1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Silamba</a:t>
            </a:r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011 230 2</a:t>
            </a:r>
            <a:r>
              <a:rPr lang="en-ZA" sz="12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665</a:t>
            </a:r>
            <a:endParaRPr lang="en-ZA" sz="1200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nsilamba@goscor.co.za 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CONTRACT MANAGER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Dean Kuhn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082 094 4906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dkuhn@goscor.co.za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REGIONAL SALES MANAGER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Geraldine van der Walt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078 013 5225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gvdwalt@goscor.co.za</a:t>
            </a:r>
          </a:p>
          <a:p>
            <a:endParaRPr lang="en-ZA" sz="1200" b="1" dirty="0">
              <a:solidFill>
                <a:srgbClr val="00B2BA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PRE-OWNED EQUIPMENT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Sales Executive</a:t>
            </a:r>
          </a:p>
          <a:p>
            <a:r>
              <a:rPr lang="en-ZA" sz="1200" b="1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Tiisetso Mofokeng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072 896 2895</a:t>
            </a:r>
          </a:p>
          <a:p>
            <a:r>
              <a:rPr lang="en-ZA" sz="12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tmofokeng@goscor.co.za</a:t>
            </a:r>
          </a:p>
          <a:p>
            <a:endParaRPr lang="en-ZA" sz="1200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0094ACF-5160-A05F-4542-3F841B3A2394}"/>
              </a:ext>
            </a:extLst>
          </p:cNvPr>
          <p:cNvSpPr txBox="1"/>
          <p:nvPr/>
        </p:nvSpPr>
        <p:spPr>
          <a:xfrm>
            <a:off x="3653550" y="4770305"/>
            <a:ext cx="36045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SHORT-TERM RENTALS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Internal Sales Executive</a:t>
            </a:r>
          </a:p>
          <a:p>
            <a:r>
              <a:rPr lang="en-ZA" sz="1200" b="1" dirty="0" err="1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Sebabatso</a:t>
            </a:r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 Mofokeng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011 230 2747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smofokeng@goscor.co.za</a:t>
            </a:r>
          </a:p>
          <a:p>
            <a:endParaRPr lang="en-ZA" sz="1200" dirty="0">
              <a:solidFill>
                <a:srgbClr val="061A2E"/>
              </a:solidFill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Internal Sales Executive        Key Accounts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René Groenewald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011 230 2750</a:t>
            </a:r>
          </a:p>
          <a:p>
            <a:r>
              <a:rPr lang="en-ZA" sz="12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rgroenewald</a:t>
            </a:r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@goscor.co.za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Rental Sales/Product Support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Reabetswe Lelaka</a:t>
            </a:r>
            <a:endParaRPr lang="en-ZA" sz="1200" b="1" dirty="0">
              <a:solidFill>
                <a:srgbClr val="061A2E"/>
              </a:solidFill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074 607 0369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rlelaka@goscor.co.za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	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11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2F161-F431-F218-D82B-22929A071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forklift in a warehouse&#10;&#10;Description automatically generated">
            <a:extLst>
              <a:ext uri="{FF2B5EF4-FFF2-40B4-BE49-F238E27FC236}">
                <a16:creationId xmlns:a16="http://schemas.microsoft.com/office/drawing/2014/main" id="{95E6FB7B-B60E-1D66-F748-E862F014A5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3355"/>
          <a:stretch/>
        </p:blipFill>
        <p:spPr>
          <a:xfrm>
            <a:off x="-10952" y="0"/>
            <a:ext cx="7570627" cy="2437862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96440492-382E-27F8-8DB3-AF91F7C7A109}"/>
              </a:ext>
            </a:extLst>
          </p:cNvPr>
          <p:cNvSpPr txBox="1"/>
          <p:nvPr/>
        </p:nvSpPr>
        <p:spPr>
          <a:xfrm>
            <a:off x="196582" y="2694830"/>
            <a:ext cx="42574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400" b="1" cap="all" dirty="0">
                <a:solidFill>
                  <a:srgbClr val="F47D25"/>
                </a:solidFill>
                <a:latin typeface="CircularStd" panose="020B0604020101020102" pitchFamily="34" charset="77"/>
                <a:cs typeface="CircularStd" panose="020B0604020101020102" pitchFamily="34" charset="77"/>
              </a:rPr>
              <a:t>JOHANNESBURG east</a:t>
            </a:r>
            <a:endParaRPr lang="en-ZA" sz="2400" b="1" cap="all" dirty="0">
              <a:solidFill>
                <a:srgbClr val="F47D25"/>
              </a:solidFill>
              <a:effectLst/>
              <a:latin typeface="CircularStd" panose="020B0604020101020102" pitchFamily="34" charset="77"/>
              <a:cs typeface="CircularStd" panose="020B0604020101020102" pitchFamily="34" charset="77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0A053C9-206A-03CD-5F60-D91FCB4FE7D0}"/>
              </a:ext>
            </a:extLst>
          </p:cNvPr>
          <p:cNvSpPr txBox="1"/>
          <p:nvPr/>
        </p:nvSpPr>
        <p:spPr>
          <a:xfrm>
            <a:off x="218044" y="3138267"/>
            <a:ext cx="370970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Office Hours</a:t>
            </a:r>
          </a:p>
          <a:p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8: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00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am – 16: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30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pm, Monday – Thursday</a:t>
            </a:r>
          </a:p>
          <a:p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8: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00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am – 15: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30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pm, Friday</a:t>
            </a:r>
          </a:p>
          <a:p>
            <a:endParaRPr lang="en-ZA" sz="1400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endParaRPr lang="en-ZA" sz="1400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9EEB7FE-A0E0-7977-D95D-2EB56FE66B8F}"/>
              </a:ext>
            </a:extLst>
          </p:cNvPr>
          <p:cNvSpPr txBox="1"/>
          <p:nvPr/>
        </p:nvSpPr>
        <p:spPr>
          <a:xfrm>
            <a:off x="211329" y="3943680"/>
            <a:ext cx="385161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Office  Number: 011 230 2600</a:t>
            </a:r>
          </a:p>
          <a:p>
            <a:r>
              <a:rPr lang="en-ZA" sz="14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After Hours: </a:t>
            </a:r>
            <a:r>
              <a:rPr lang="en-ZA" sz="1400" b="1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082 653 2524</a:t>
            </a:r>
            <a:endParaRPr lang="en-ZA" sz="14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4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Email: gltcservice@goscor.co.za</a:t>
            </a:r>
            <a:endParaRPr lang="en-ZA" sz="1150" b="1" dirty="0">
              <a:solidFill>
                <a:srgbClr val="FFFFFF"/>
              </a:solidFill>
              <a:effectLst/>
              <a:latin typeface="Circular Std Bold" panose="020B0604020101020102"/>
              <a:cs typeface="CircularStd" panose="020B0604020101020102" pitchFamily="34" charset="77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22DA73D5-DC50-B0CE-20F6-4F852DE5B4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3599" y="912934"/>
            <a:ext cx="1197439" cy="119743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D4E1EB6-7807-8983-C3B9-624699A31B1D}"/>
              </a:ext>
            </a:extLst>
          </p:cNvPr>
          <p:cNvSpPr/>
          <p:nvPr/>
        </p:nvSpPr>
        <p:spPr>
          <a:xfrm>
            <a:off x="258083" y="633830"/>
            <a:ext cx="2381878" cy="1377138"/>
          </a:xfrm>
          <a:prstGeom prst="rect">
            <a:avLst/>
          </a:prstGeom>
          <a:solidFill>
            <a:srgbClr val="0B1E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rgbClr val="0B1E2C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BEF51DF-D02C-AF28-0DC6-847986EB31E7}"/>
              </a:ext>
            </a:extLst>
          </p:cNvPr>
          <p:cNvSpPr txBox="1"/>
          <p:nvPr/>
        </p:nvSpPr>
        <p:spPr>
          <a:xfrm>
            <a:off x="230482" y="1745981"/>
            <a:ext cx="26399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00" b="1" cap="all" dirty="0">
                <a:solidFill>
                  <a:schemeClr val="bg1"/>
                </a:solidFill>
                <a:effectLst/>
                <a:latin typeface="Circular Std Bold" panose="020B0604020101020102" pitchFamily="34" charset="77"/>
              </a:rPr>
              <a:t>Sales &amp; Service / Breakdown contact numbers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791D4BE-118F-FDE5-081D-17D27044E083}"/>
              </a:ext>
            </a:extLst>
          </p:cNvPr>
          <p:cNvSpPr/>
          <p:nvPr/>
        </p:nvSpPr>
        <p:spPr>
          <a:xfrm>
            <a:off x="488565" y="508922"/>
            <a:ext cx="2381878" cy="526731"/>
          </a:xfrm>
          <a:prstGeom prst="rect">
            <a:avLst/>
          </a:prstGeom>
          <a:solidFill>
            <a:srgbClr val="0B1E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rgbClr val="0B1E2C"/>
              </a:solidFill>
            </a:endParaRPr>
          </a:p>
        </p:txBody>
      </p:sp>
      <p:pic>
        <p:nvPicPr>
          <p:cNvPr id="15" name="Picture 14" descr="A black and white logo&#10;&#10;Description automatically generated">
            <a:extLst>
              <a:ext uri="{FF2B5EF4-FFF2-40B4-BE49-F238E27FC236}">
                <a16:creationId xmlns:a16="http://schemas.microsoft.com/office/drawing/2014/main" id="{82E0EBF6-AE9D-399F-9F17-0995A0E99C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4120" y="-94984"/>
            <a:ext cx="3285577" cy="1641629"/>
          </a:xfrm>
          <a:prstGeom prst="rect">
            <a:avLst/>
          </a:prstGeom>
        </p:spPr>
      </p:pic>
      <p:pic>
        <p:nvPicPr>
          <p:cNvPr id="24" name="Picture 23" descr="A group of logos&#10;&#10;Description automatically generated">
            <a:extLst>
              <a:ext uri="{FF2B5EF4-FFF2-40B4-BE49-F238E27FC236}">
                <a16:creationId xmlns:a16="http://schemas.microsoft.com/office/drawing/2014/main" id="{EA0EF506-D822-42F4-BB25-798BB81233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952" y="9480760"/>
            <a:ext cx="7579877" cy="12127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284A60-E35F-3D64-ADDB-F66B569B423B}"/>
              </a:ext>
            </a:extLst>
          </p:cNvPr>
          <p:cNvSpPr txBox="1"/>
          <p:nvPr/>
        </p:nvSpPr>
        <p:spPr>
          <a:xfrm>
            <a:off x="208172" y="4770305"/>
            <a:ext cx="30779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SERVICE CALL CENTRE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Mandy Dougal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011 230 2705</a:t>
            </a:r>
          </a:p>
          <a:p>
            <a:r>
              <a:rPr lang="en-ZA" sz="12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mdougal</a:t>
            </a:r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@goscor.co.za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cap="all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Contract Manager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Willie Marx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082 653 4342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wmarx@goscor.co.za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REGIONAL SALES MANAGER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011 230 2600</a:t>
            </a:r>
          </a:p>
          <a:p>
            <a:endParaRPr lang="en-ZA" sz="1200" b="1" dirty="0">
              <a:solidFill>
                <a:srgbClr val="061A2E"/>
              </a:solidFill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0B2BA"/>
                </a:solidFill>
                <a:latin typeface="CircularStd" panose="020B0604020101020102" pitchFamily="34" charset="0"/>
              </a:rPr>
              <a:t>PRE-OWNED EQUIPMENT</a:t>
            </a:r>
          </a:p>
          <a:p>
            <a:r>
              <a:rPr lang="en-ZA" sz="1200" b="1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Sales Executive</a:t>
            </a:r>
          </a:p>
          <a:p>
            <a:r>
              <a:rPr lang="en-ZA" sz="1200" b="1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Tiisetso Mofokeng </a:t>
            </a:r>
          </a:p>
          <a:p>
            <a:r>
              <a:rPr lang="en-ZA" sz="12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072 896 2895</a:t>
            </a:r>
          </a:p>
          <a:p>
            <a:r>
              <a:rPr lang="en-ZA" sz="12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tmofokeng@goscor.co.za</a:t>
            </a:r>
          </a:p>
          <a:p>
            <a:endParaRPr lang="en-ZA" sz="1200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945BC04-3253-1114-2057-CB397CD7ED9B}"/>
              </a:ext>
            </a:extLst>
          </p:cNvPr>
          <p:cNvSpPr txBox="1"/>
          <p:nvPr/>
        </p:nvSpPr>
        <p:spPr>
          <a:xfrm>
            <a:off x="3653550" y="4770305"/>
            <a:ext cx="354735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SHORT-TERM RENTALS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Internal Sales Executive        Sebabatso Mofokeng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011 230 2747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smofokeng@goscor.co.za</a:t>
            </a:r>
          </a:p>
          <a:p>
            <a:endParaRPr lang="en-ZA" sz="1200" dirty="0">
              <a:solidFill>
                <a:srgbClr val="061A2E"/>
              </a:solidFill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Internal Sales Executive        Key Accounts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René Groenewald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011 230 2750</a:t>
            </a:r>
          </a:p>
          <a:p>
            <a:r>
              <a:rPr lang="en-ZA" sz="12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rgroenewald</a:t>
            </a:r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@goscor.co.za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Rental Sales/Product Support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Reabetswe Lelaka</a:t>
            </a:r>
            <a:endParaRPr lang="en-ZA" sz="1200" b="1" dirty="0">
              <a:solidFill>
                <a:srgbClr val="061A2E"/>
              </a:solidFill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074 607 0369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rlelaka@goscor.co.za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	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 Std Bold" panose="020B0604020101020102" pitchFamily="34" charset="77"/>
              <a:cs typeface="Circular Std Bold" panose="020B0604020101020102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75599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A6D5E-326F-8F60-F9EA-9EF091DE2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forklift in a warehouse&#10;&#10;Description automatically generated">
            <a:extLst>
              <a:ext uri="{FF2B5EF4-FFF2-40B4-BE49-F238E27FC236}">
                <a16:creationId xmlns:a16="http://schemas.microsoft.com/office/drawing/2014/main" id="{0D3095E8-DD33-EDA0-EDE7-817BFFC606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3355"/>
          <a:stretch/>
        </p:blipFill>
        <p:spPr>
          <a:xfrm>
            <a:off x="-10952" y="0"/>
            <a:ext cx="7570627" cy="2437862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091829B6-3D64-3DCD-7E4C-4BCD9B6B3A7D}"/>
              </a:ext>
            </a:extLst>
          </p:cNvPr>
          <p:cNvSpPr txBox="1"/>
          <p:nvPr/>
        </p:nvSpPr>
        <p:spPr>
          <a:xfrm>
            <a:off x="196582" y="2694830"/>
            <a:ext cx="49945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400" b="1" cap="all" dirty="0">
                <a:solidFill>
                  <a:srgbClr val="F47D25"/>
                </a:solidFill>
                <a:latin typeface="CircularStd" panose="020B0604020101020102" pitchFamily="34" charset="77"/>
                <a:cs typeface="CircularStd" panose="020B0604020101020102" pitchFamily="34" charset="77"/>
              </a:rPr>
              <a:t>JOHANNESBURG south east</a:t>
            </a:r>
            <a:endParaRPr lang="en-ZA" sz="2400" b="1" cap="all" dirty="0">
              <a:solidFill>
                <a:srgbClr val="F47D25"/>
              </a:solidFill>
              <a:effectLst/>
              <a:latin typeface="CircularStd" panose="020B0604020101020102" pitchFamily="34" charset="77"/>
              <a:cs typeface="CircularStd" panose="020B0604020101020102" pitchFamily="34" charset="77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F753111-3AC4-D7A7-EE48-A233AB458A65}"/>
              </a:ext>
            </a:extLst>
          </p:cNvPr>
          <p:cNvSpPr txBox="1"/>
          <p:nvPr/>
        </p:nvSpPr>
        <p:spPr>
          <a:xfrm>
            <a:off x="218044" y="3138267"/>
            <a:ext cx="370970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Office Hours</a:t>
            </a:r>
          </a:p>
          <a:p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8: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00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am – 16: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30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pm, Monday – Thursday</a:t>
            </a:r>
          </a:p>
          <a:p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8: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00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am – 15: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30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pm, Friday</a:t>
            </a:r>
          </a:p>
          <a:p>
            <a:endParaRPr lang="en-ZA" sz="1400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endParaRPr lang="en-ZA" sz="1400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EE82419-B7AF-A776-5209-0E9C01869E94}"/>
              </a:ext>
            </a:extLst>
          </p:cNvPr>
          <p:cNvSpPr txBox="1"/>
          <p:nvPr/>
        </p:nvSpPr>
        <p:spPr>
          <a:xfrm>
            <a:off x="211329" y="3943680"/>
            <a:ext cx="385161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Office  Number: 011 230 2600</a:t>
            </a:r>
          </a:p>
          <a:p>
            <a:r>
              <a:rPr lang="en-ZA" sz="14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After Hours: </a:t>
            </a:r>
            <a:r>
              <a:rPr lang="en-ZA" sz="1400" b="1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082 653 2524</a:t>
            </a:r>
            <a:endParaRPr lang="en-ZA" sz="14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4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Email: gltcservice@goscor.co.za</a:t>
            </a:r>
            <a:endParaRPr lang="en-ZA" sz="1150" b="1" dirty="0">
              <a:solidFill>
                <a:srgbClr val="FFFFFF"/>
              </a:solidFill>
              <a:effectLst/>
              <a:latin typeface="Circular Std Bold" panose="020B0604020101020102"/>
              <a:cs typeface="CircularStd" panose="020B0604020101020102" pitchFamily="34" charset="77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BEC837CE-CD4A-3717-BB61-5BA6F7ECE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3599" y="912934"/>
            <a:ext cx="1197439" cy="119743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811B365-4628-6EF2-0426-4B3BE0B5B158}"/>
              </a:ext>
            </a:extLst>
          </p:cNvPr>
          <p:cNvSpPr/>
          <p:nvPr/>
        </p:nvSpPr>
        <p:spPr>
          <a:xfrm>
            <a:off x="258083" y="633830"/>
            <a:ext cx="2381878" cy="1377138"/>
          </a:xfrm>
          <a:prstGeom prst="rect">
            <a:avLst/>
          </a:prstGeom>
          <a:solidFill>
            <a:srgbClr val="0B1E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rgbClr val="0B1E2C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005E54E-D0E9-B6CA-3B3B-483E432005F4}"/>
              </a:ext>
            </a:extLst>
          </p:cNvPr>
          <p:cNvSpPr txBox="1"/>
          <p:nvPr/>
        </p:nvSpPr>
        <p:spPr>
          <a:xfrm>
            <a:off x="230482" y="1745981"/>
            <a:ext cx="26399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00" b="1" cap="all" dirty="0">
                <a:solidFill>
                  <a:schemeClr val="bg1"/>
                </a:solidFill>
                <a:effectLst/>
                <a:latin typeface="Circular Std Bold" panose="020B0604020101020102" pitchFamily="34" charset="77"/>
              </a:rPr>
              <a:t>Sales &amp; Service / Breakdown contact numbers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909F4F9-4772-73B5-289E-06591CE1BF20}"/>
              </a:ext>
            </a:extLst>
          </p:cNvPr>
          <p:cNvSpPr/>
          <p:nvPr/>
        </p:nvSpPr>
        <p:spPr>
          <a:xfrm>
            <a:off x="488565" y="508922"/>
            <a:ext cx="2381878" cy="526731"/>
          </a:xfrm>
          <a:prstGeom prst="rect">
            <a:avLst/>
          </a:prstGeom>
          <a:solidFill>
            <a:srgbClr val="0B1E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rgbClr val="0B1E2C"/>
              </a:solidFill>
            </a:endParaRPr>
          </a:p>
        </p:txBody>
      </p:sp>
      <p:pic>
        <p:nvPicPr>
          <p:cNvPr id="15" name="Picture 14" descr="A black and white logo&#10;&#10;Description automatically generated">
            <a:extLst>
              <a:ext uri="{FF2B5EF4-FFF2-40B4-BE49-F238E27FC236}">
                <a16:creationId xmlns:a16="http://schemas.microsoft.com/office/drawing/2014/main" id="{A9BE74C3-EF81-7C69-85D1-431BF8AC92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4120" y="-94984"/>
            <a:ext cx="3285577" cy="1641629"/>
          </a:xfrm>
          <a:prstGeom prst="rect">
            <a:avLst/>
          </a:prstGeom>
        </p:spPr>
      </p:pic>
      <p:pic>
        <p:nvPicPr>
          <p:cNvPr id="24" name="Picture 23" descr="A group of logos&#10;&#10;Description automatically generated">
            <a:extLst>
              <a:ext uri="{FF2B5EF4-FFF2-40B4-BE49-F238E27FC236}">
                <a16:creationId xmlns:a16="http://schemas.microsoft.com/office/drawing/2014/main" id="{745E46E8-4A6C-A8E1-E1E9-DF23930335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952" y="9480760"/>
            <a:ext cx="7579877" cy="12127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EE6358-79FE-C3FE-B902-EAF98177E31E}"/>
              </a:ext>
            </a:extLst>
          </p:cNvPr>
          <p:cNvSpPr txBox="1"/>
          <p:nvPr/>
        </p:nvSpPr>
        <p:spPr>
          <a:xfrm>
            <a:off x="208172" y="4770305"/>
            <a:ext cx="3077953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SERVICE CALL CENTRE</a:t>
            </a:r>
          </a:p>
          <a:p>
            <a:pPr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011 230 2666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CONTRACT MANAGER</a:t>
            </a:r>
          </a:p>
          <a:p>
            <a:pPr>
              <a:defRPr/>
            </a:pP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Thinus Donner</a:t>
            </a:r>
          </a:p>
          <a:p>
            <a:pPr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066 319 0576</a:t>
            </a:r>
          </a:p>
          <a:p>
            <a:pPr>
              <a:defRPr/>
            </a:pPr>
            <a:r>
              <a:rPr lang="en-ZA" sz="1200" dirty="0" err="1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  <a:hlinkClick r:id="rId6"/>
              </a:rPr>
              <a:t>tdonner</a:t>
            </a: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cs typeface="CircularStd" panose="020B0604020101020102" pitchFamily="34" charset="0"/>
                <a:hlinkClick r:id="rId6"/>
              </a:rPr>
              <a:t>@goscor.co.za</a:t>
            </a:r>
            <a:endParaRPr kumimoji="0" lang="en-ZA" sz="1200" b="0" i="0" u="none" strike="noStrike" kern="1200" cap="none" spc="0" normalizeH="0" baseline="0" noProof="0" dirty="0">
              <a:ln>
                <a:noFill/>
              </a:ln>
              <a:solidFill>
                <a:srgbClr val="061A2E"/>
              </a:solidFill>
              <a:effectLst/>
              <a:uLnTx/>
              <a:uFillTx/>
              <a:latin typeface="CircularStd" panose="020B0604020101020102" pitchFamily="34" charset="0"/>
              <a:ea typeface="+mn-ea"/>
              <a:cs typeface="CircularStd" panose="020B0604020101020102" pitchFamily="34" charset="0"/>
            </a:endParaRPr>
          </a:p>
          <a:p>
            <a:pPr>
              <a:defRPr/>
            </a:pPr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REGIONAL SALES MANAGER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Wayne Raath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072 146 9723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wraath@goscor.co.za</a:t>
            </a:r>
          </a:p>
          <a:p>
            <a:endParaRPr lang="en-ZA" sz="1200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0B2BA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BATTERIES</a:t>
            </a:r>
            <a:endParaRPr lang="en-ZA" sz="1200" b="1" dirty="0">
              <a:solidFill>
                <a:srgbClr val="00B2BA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Sales Executive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Alex </a:t>
            </a:r>
            <a:r>
              <a:rPr kumimoji="0" lang="en-ZA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Kissoglou</a:t>
            </a: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071 114 1374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akissoglou@goscor.co.za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200" b="1" i="0" u="none" strike="noStrike" kern="1200" cap="none" spc="0" normalizeH="0" baseline="0" noProof="0" dirty="0">
              <a:ln>
                <a:noFill/>
              </a:ln>
              <a:solidFill>
                <a:srgbClr val="061A2E"/>
              </a:solidFill>
              <a:effectLst/>
              <a:uLnTx/>
              <a:uFillTx/>
              <a:latin typeface="CircularStd" panose="020B0604020101020102" pitchFamily="34" charset="0"/>
              <a:ea typeface="+mn-ea"/>
              <a:cs typeface="CircularStd" panose="020B0604020101020102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0B2BA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+mn-cs"/>
              </a:rPr>
              <a:t>PRE-OWNED EQUIPMENT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Sales Executive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Tiisetso Mofokeng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072 896 2895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tmofokeng@goscor.co.za</a:t>
            </a:r>
          </a:p>
          <a:p>
            <a:endParaRPr lang="en-ZA" sz="1200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577B22C-BE2D-6DE2-619A-400DE763C564}"/>
              </a:ext>
            </a:extLst>
          </p:cNvPr>
          <p:cNvSpPr txBox="1"/>
          <p:nvPr/>
        </p:nvSpPr>
        <p:spPr>
          <a:xfrm>
            <a:off x="3653550" y="4770305"/>
            <a:ext cx="354735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SHORT-TERM RENTALS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Internal Sales Executive</a:t>
            </a:r>
          </a:p>
          <a:p>
            <a:r>
              <a:rPr lang="en-ZA" sz="1200" b="1" dirty="0" err="1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Sebabatso</a:t>
            </a:r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 Mofokeng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011 230 2747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smofokeng@goscor.co.za</a:t>
            </a:r>
          </a:p>
          <a:p>
            <a:endParaRPr lang="en-ZA" sz="1200" dirty="0">
              <a:solidFill>
                <a:srgbClr val="061A2E"/>
              </a:solidFill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Internal Sales Executive        Key Accounts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René Groenewald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011 230 2750</a:t>
            </a:r>
          </a:p>
          <a:p>
            <a:r>
              <a:rPr lang="en-ZA" sz="12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rgroenewald</a:t>
            </a:r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@goscor.co.za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Rental Sales/Product Support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Reabetswe Lelaka</a:t>
            </a:r>
            <a:endParaRPr lang="en-ZA" sz="1200" b="1" dirty="0">
              <a:solidFill>
                <a:srgbClr val="061A2E"/>
              </a:solidFill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074 607 0369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rlelaka@goscor.co.za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	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 Std Bold" panose="020B0604020101020102" pitchFamily="34" charset="77"/>
              <a:cs typeface="Circular Std Bold" panose="020B0604020101020102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29702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942BF-A08A-EB71-7691-BDF5AB5D1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forklift in a warehouse&#10;&#10;Description automatically generated">
            <a:extLst>
              <a:ext uri="{FF2B5EF4-FFF2-40B4-BE49-F238E27FC236}">
                <a16:creationId xmlns:a16="http://schemas.microsoft.com/office/drawing/2014/main" id="{2EA92C15-F5B4-83B3-AC8A-86D86C425B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3355"/>
          <a:stretch/>
        </p:blipFill>
        <p:spPr>
          <a:xfrm>
            <a:off x="-10952" y="0"/>
            <a:ext cx="7570627" cy="2437862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F0646450-342A-478E-62DA-D4E69FF63A89}"/>
              </a:ext>
            </a:extLst>
          </p:cNvPr>
          <p:cNvSpPr txBox="1"/>
          <p:nvPr/>
        </p:nvSpPr>
        <p:spPr>
          <a:xfrm>
            <a:off x="196582" y="2694830"/>
            <a:ext cx="49945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400" b="1" cap="all" dirty="0">
                <a:solidFill>
                  <a:srgbClr val="F47D25"/>
                </a:solidFill>
                <a:latin typeface="CircularStd" panose="020B0604020101020102" pitchFamily="34" charset="77"/>
                <a:cs typeface="CircularStd" panose="020B0604020101020102" pitchFamily="34" charset="77"/>
              </a:rPr>
              <a:t>JOHANNESBURG south</a:t>
            </a:r>
            <a:endParaRPr lang="en-ZA" sz="2400" b="1" cap="all" dirty="0">
              <a:solidFill>
                <a:srgbClr val="F47D25"/>
              </a:solidFill>
              <a:effectLst/>
              <a:latin typeface="CircularStd" panose="020B0604020101020102" pitchFamily="34" charset="77"/>
              <a:cs typeface="CircularStd" panose="020B0604020101020102" pitchFamily="34" charset="77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9DB7DD0-F5B8-AA4B-67F5-BE8F0817699B}"/>
              </a:ext>
            </a:extLst>
          </p:cNvPr>
          <p:cNvSpPr txBox="1"/>
          <p:nvPr/>
        </p:nvSpPr>
        <p:spPr>
          <a:xfrm>
            <a:off x="218044" y="3138267"/>
            <a:ext cx="370970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Office Hours</a:t>
            </a:r>
          </a:p>
          <a:p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8: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00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am – 16: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30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pm, Monday – Thursday</a:t>
            </a:r>
          </a:p>
          <a:p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8: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00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am – 15: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30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pm, Friday</a:t>
            </a:r>
          </a:p>
          <a:p>
            <a:endParaRPr lang="en-ZA" sz="1400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endParaRPr lang="en-ZA" sz="1400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7328271-0DF7-1978-4B7E-31A4E658EC04}"/>
              </a:ext>
            </a:extLst>
          </p:cNvPr>
          <p:cNvSpPr txBox="1"/>
          <p:nvPr/>
        </p:nvSpPr>
        <p:spPr>
          <a:xfrm>
            <a:off x="211329" y="3943680"/>
            <a:ext cx="385161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Office  Number: 011 230 2600</a:t>
            </a:r>
          </a:p>
          <a:p>
            <a:r>
              <a:rPr lang="en-ZA" sz="14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After Hours: </a:t>
            </a:r>
            <a:r>
              <a:rPr lang="en-ZA" sz="1400" b="1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082 653 2524</a:t>
            </a:r>
            <a:endParaRPr lang="en-ZA" sz="14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4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Email: gltcservice@goscor.co.za</a:t>
            </a:r>
            <a:endParaRPr lang="en-ZA" sz="1150" b="1" dirty="0">
              <a:solidFill>
                <a:srgbClr val="FFFFFF"/>
              </a:solidFill>
              <a:effectLst/>
              <a:latin typeface="Circular Std Bold" panose="020B0604020101020102"/>
              <a:cs typeface="CircularStd" panose="020B0604020101020102" pitchFamily="34" charset="77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9BCBAB52-BE7F-0B45-D3B5-637B6DF88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3599" y="912934"/>
            <a:ext cx="1197439" cy="119743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1FB4400-CC1A-C044-0A4A-36CA47B94801}"/>
              </a:ext>
            </a:extLst>
          </p:cNvPr>
          <p:cNvSpPr/>
          <p:nvPr/>
        </p:nvSpPr>
        <p:spPr>
          <a:xfrm>
            <a:off x="258083" y="633830"/>
            <a:ext cx="2381878" cy="1377138"/>
          </a:xfrm>
          <a:prstGeom prst="rect">
            <a:avLst/>
          </a:prstGeom>
          <a:solidFill>
            <a:srgbClr val="0B1E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rgbClr val="0B1E2C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510241D-F87E-1265-938D-93F23102764F}"/>
              </a:ext>
            </a:extLst>
          </p:cNvPr>
          <p:cNvSpPr txBox="1"/>
          <p:nvPr/>
        </p:nvSpPr>
        <p:spPr>
          <a:xfrm>
            <a:off x="230482" y="1745981"/>
            <a:ext cx="26399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00" b="1" cap="all" dirty="0">
                <a:solidFill>
                  <a:schemeClr val="bg1"/>
                </a:solidFill>
                <a:effectLst/>
                <a:latin typeface="Circular Std Bold" panose="020B0604020101020102" pitchFamily="34" charset="77"/>
              </a:rPr>
              <a:t>Sales &amp; Service / Breakdown contact numbers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632A630-C46B-035A-2BD3-72998CC5A42C}"/>
              </a:ext>
            </a:extLst>
          </p:cNvPr>
          <p:cNvSpPr/>
          <p:nvPr/>
        </p:nvSpPr>
        <p:spPr>
          <a:xfrm>
            <a:off x="488565" y="508922"/>
            <a:ext cx="2381878" cy="526731"/>
          </a:xfrm>
          <a:prstGeom prst="rect">
            <a:avLst/>
          </a:prstGeom>
          <a:solidFill>
            <a:srgbClr val="0B1E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rgbClr val="0B1E2C"/>
              </a:solidFill>
            </a:endParaRPr>
          </a:p>
        </p:txBody>
      </p:sp>
      <p:pic>
        <p:nvPicPr>
          <p:cNvPr id="15" name="Picture 14" descr="A black and white logo&#10;&#10;Description automatically generated">
            <a:extLst>
              <a:ext uri="{FF2B5EF4-FFF2-40B4-BE49-F238E27FC236}">
                <a16:creationId xmlns:a16="http://schemas.microsoft.com/office/drawing/2014/main" id="{E5009C2D-40A3-2E34-A606-3A5515748C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4120" y="-94984"/>
            <a:ext cx="3285577" cy="1641629"/>
          </a:xfrm>
          <a:prstGeom prst="rect">
            <a:avLst/>
          </a:prstGeom>
        </p:spPr>
      </p:pic>
      <p:pic>
        <p:nvPicPr>
          <p:cNvPr id="24" name="Picture 23" descr="A group of logos&#10;&#10;Description automatically generated">
            <a:extLst>
              <a:ext uri="{FF2B5EF4-FFF2-40B4-BE49-F238E27FC236}">
                <a16:creationId xmlns:a16="http://schemas.microsoft.com/office/drawing/2014/main" id="{E6D34436-8CA2-4F25-E63E-FDC559A15C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952" y="9480760"/>
            <a:ext cx="7579877" cy="12127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CB2F24-0D3E-8242-84B1-7DEFBB85D70D}"/>
              </a:ext>
            </a:extLst>
          </p:cNvPr>
          <p:cNvSpPr txBox="1"/>
          <p:nvPr/>
        </p:nvSpPr>
        <p:spPr>
          <a:xfrm>
            <a:off x="208172" y="4770305"/>
            <a:ext cx="307795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SERVICE CALL CENTRE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011 230 2666</a:t>
            </a:r>
            <a:endParaRPr lang="en-ZA" sz="1200" dirty="0">
              <a:solidFill>
                <a:srgbClr val="061A2E"/>
              </a:solidFill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CONTRACT MANAGER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Moses Singini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076 </a:t>
            </a:r>
            <a:r>
              <a:rPr lang="en-ZA" sz="12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567 0897</a:t>
            </a:r>
            <a:endParaRPr kumimoji="0" lang="en-ZA" sz="1200" b="0" i="0" u="none" strike="noStrike" kern="1200" cap="none" spc="0" normalizeH="0" baseline="0" noProof="0" dirty="0">
              <a:ln>
                <a:noFill/>
              </a:ln>
              <a:solidFill>
                <a:srgbClr val="061A2E"/>
              </a:solidFill>
              <a:effectLst/>
              <a:uLnTx/>
              <a:uFillTx/>
              <a:latin typeface="CircularStd" panose="020B0604020101020102" pitchFamily="34" charset="0"/>
              <a:ea typeface="+mn-ea"/>
              <a:cs typeface="CircularStd" panose="020B0604020101020102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msingini@goscor.co.za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REGIONAL SALES MANAGER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Werner Stegmann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079 900 7875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wstegmann@goscor.co.za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200" b="1" i="0" u="none" strike="noStrike" kern="1200" cap="none" spc="0" normalizeH="0" baseline="0" noProof="0" dirty="0">
              <a:ln>
                <a:noFill/>
              </a:ln>
              <a:solidFill>
                <a:srgbClr val="061A2E"/>
              </a:solidFill>
              <a:effectLst/>
              <a:uLnTx/>
              <a:uFillTx/>
              <a:latin typeface="CircularStd" panose="020B0604020101020102" pitchFamily="34" charset="0"/>
              <a:ea typeface="+mn-ea"/>
              <a:cs typeface="CircularStd" panose="020B0604020101020102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0B2BA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+mn-cs"/>
              </a:rPr>
              <a:t>PRE-OWNED EQUIPMENT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Sales Executive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Tiisetso Mofokeng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072 896 2895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tmofokeng@goscor.co.za</a:t>
            </a:r>
          </a:p>
          <a:p>
            <a:endParaRPr lang="en-ZA" sz="1200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C14EB60-69CC-67C6-4ED4-4399799A83E0}"/>
              </a:ext>
            </a:extLst>
          </p:cNvPr>
          <p:cNvSpPr txBox="1"/>
          <p:nvPr/>
        </p:nvSpPr>
        <p:spPr>
          <a:xfrm>
            <a:off x="3653550" y="4770305"/>
            <a:ext cx="354735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SHORT-TERM RENTALS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Internal Sales Executive        Sebabatso Mofokeng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011 230 2747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smofokeng@goscor.co.za</a:t>
            </a:r>
          </a:p>
          <a:p>
            <a:endParaRPr lang="en-ZA" sz="1200" dirty="0">
              <a:solidFill>
                <a:srgbClr val="061A2E"/>
              </a:solidFill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Internal Sales Executive        Key Accounts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René Groenewald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011 230 2750</a:t>
            </a:r>
          </a:p>
          <a:p>
            <a:r>
              <a:rPr lang="en-ZA" sz="12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rgroenewald</a:t>
            </a:r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@goscor.co.za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Rental Sales/Product Support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Reabetswe Lelaka</a:t>
            </a:r>
            <a:endParaRPr lang="en-ZA" sz="1200" b="1" dirty="0">
              <a:solidFill>
                <a:srgbClr val="061A2E"/>
              </a:solidFill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074 607 0369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rlelaka@goscor.co.za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	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 Std Bold" panose="020B0604020101020102" pitchFamily="34" charset="77"/>
              <a:cs typeface="Circular Std Bold" panose="020B0604020101020102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03976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8EC8A-5AD9-F7FD-E496-D384FB2A3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forklift in a warehouse&#10;&#10;Description automatically generated">
            <a:extLst>
              <a:ext uri="{FF2B5EF4-FFF2-40B4-BE49-F238E27FC236}">
                <a16:creationId xmlns:a16="http://schemas.microsoft.com/office/drawing/2014/main" id="{D43D03E5-8A8F-FA12-DED1-1EA163F1DB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3355"/>
          <a:stretch/>
        </p:blipFill>
        <p:spPr>
          <a:xfrm>
            <a:off x="-10952" y="0"/>
            <a:ext cx="7570627" cy="2437862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2FB4FF9A-9118-8445-7FC5-609CF6A65F71}"/>
              </a:ext>
            </a:extLst>
          </p:cNvPr>
          <p:cNvSpPr txBox="1"/>
          <p:nvPr/>
        </p:nvSpPr>
        <p:spPr>
          <a:xfrm>
            <a:off x="196582" y="2694830"/>
            <a:ext cx="49945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400" b="1" cap="all" dirty="0">
                <a:solidFill>
                  <a:srgbClr val="F47D25"/>
                </a:solidFill>
                <a:latin typeface="CircularStd" panose="020B0604020101020102" pitchFamily="34" charset="77"/>
                <a:cs typeface="CircularStd" panose="020B0604020101020102" pitchFamily="34" charset="77"/>
              </a:rPr>
              <a:t>JOHANNESBURG WEST</a:t>
            </a:r>
            <a:endParaRPr lang="en-ZA" sz="2400" b="1" cap="all" dirty="0">
              <a:solidFill>
                <a:srgbClr val="F47D25"/>
              </a:solidFill>
              <a:effectLst/>
              <a:latin typeface="CircularStd" panose="020B0604020101020102" pitchFamily="34" charset="77"/>
              <a:cs typeface="CircularStd" panose="020B0604020101020102" pitchFamily="34" charset="77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FE31A17-3E59-4FF1-9CEA-F73A4B7A5301}"/>
              </a:ext>
            </a:extLst>
          </p:cNvPr>
          <p:cNvSpPr txBox="1"/>
          <p:nvPr/>
        </p:nvSpPr>
        <p:spPr>
          <a:xfrm>
            <a:off x="218044" y="3138267"/>
            <a:ext cx="370970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Office Hours</a:t>
            </a:r>
          </a:p>
          <a:p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8: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00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am – 16: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30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pm, Monday – Thursday</a:t>
            </a:r>
          </a:p>
          <a:p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8: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00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am – 15: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30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pm, Friday</a:t>
            </a:r>
          </a:p>
          <a:p>
            <a:endParaRPr lang="en-ZA" sz="1400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endParaRPr lang="en-ZA" sz="1400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AB9C0FF-85C6-213A-D0A3-754837D397C2}"/>
              </a:ext>
            </a:extLst>
          </p:cNvPr>
          <p:cNvSpPr txBox="1"/>
          <p:nvPr/>
        </p:nvSpPr>
        <p:spPr>
          <a:xfrm>
            <a:off x="211329" y="3943680"/>
            <a:ext cx="385161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Office  Number: 011 230 2600</a:t>
            </a:r>
          </a:p>
          <a:p>
            <a:r>
              <a:rPr lang="en-ZA" sz="14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After Hours: </a:t>
            </a:r>
            <a:r>
              <a:rPr lang="en-ZA" sz="1400" b="1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082 653 2524</a:t>
            </a:r>
            <a:endParaRPr lang="en-ZA" sz="14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4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Email: gltcservice@goscor.co.za</a:t>
            </a:r>
            <a:endParaRPr lang="en-ZA" sz="1150" b="1" dirty="0">
              <a:solidFill>
                <a:srgbClr val="FFFFFF"/>
              </a:solidFill>
              <a:effectLst/>
              <a:latin typeface="Circular Std Bold" panose="020B0604020101020102"/>
              <a:cs typeface="CircularStd" panose="020B0604020101020102" pitchFamily="34" charset="77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91D38215-0849-D3D3-6583-CDE74A7C9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3599" y="912934"/>
            <a:ext cx="1197439" cy="119743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659C906-644F-406A-E69D-6BC05B03C476}"/>
              </a:ext>
            </a:extLst>
          </p:cNvPr>
          <p:cNvSpPr/>
          <p:nvPr/>
        </p:nvSpPr>
        <p:spPr>
          <a:xfrm>
            <a:off x="258083" y="633830"/>
            <a:ext cx="2381878" cy="1377138"/>
          </a:xfrm>
          <a:prstGeom prst="rect">
            <a:avLst/>
          </a:prstGeom>
          <a:solidFill>
            <a:srgbClr val="0B1E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rgbClr val="0B1E2C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8073C4D-5F57-FDF5-8493-1DB3B8468F78}"/>
              </a:ext>
            </a:extLst>
          </p:cNvPr>
          <p:cNvSpPr txBox="1"/>
          <p:nvPr/>
        </p:nvSpPr>
        <p:spPr>
          <a:xfrm>
            <a:off x="230482" y="1745981"/>
            <a:ext cx="26399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00" b="1" cap="all" dirty="0">
                <a:solidFill>
                  <a:schemeClr val="bg1"/>
                </a:solidFill>
                <a:effectLst/>
                <a:latin typeface="Circular Std Bold" panose="020B0604020101020102" pitchFamily="34" charset="77"/>
              </a:rPr>
              <a:t>Sales &amp; Service / Breakdown contact numbers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7AFBD90-462D-B041-D4E3-9484E1871ADA}"/>
              </a:ext>
            </a:extLst>
          </p:cNvPr>
          <p:cNvSpPr/>
          <p:nvPr/>
        </p:nvSpPr>
        <p:spPr>
          <a:xfrm>
            <a:off x="488565" y="508922"/>
            <a:ext cx="2381878" cy="526731"/>
          </a:xfrm>
          <a:prstGeom prst="rect">
            <a:avLst/>
          </a:prstGeom>
          <a:solidFill>
            <a:srgbClr val="0B1E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rgbClr val="0B1E2C"/>
              </a:solidFill>
            </a:endParaRPr>
          </a:p>
        </p:txBody>
      </p:sp>
      <p:pic>
        <p:nvPicPr>
          <p:cNvPr id="15" name="Picture 14" descr="A black and white logo&#10;&#10;Description automatically generated">
            <a:extLst>
              <a:ext uri="{FF2B5EF4-FFF2-40B4-BE49-F238E27FC236}">
                <a16:creationId xmlns:a16="http://schemas.microsoft.com/office/drawing/2014/main" id="{323039FD-DB8D-3788-DCE7-A0BA3AC573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4120" y="-94984"/>
            <a:ext cx="3285577" cy="1641629"/>
          </a:xfrm>
          <a:prstGeom prst="rect">
            <a:avLst/>
          </a:prstGeom>
        </p:spPr>
      </p:pic>
      <p:pic>
        <p:nvPicPr>
          <p:cNvPr id="24" name="Picture 23" descr="A group of logos&#10;&#10;Description automatically generated">
            <a:extLst>
              <a:ext uri="{FF2B5EF4-FFF2-40B4-BE49-F238E27FC236}">
                <a16:creationId xmlns:a16="http://schemas.microsoft.com/office/drawing/2014/main" id="{595CB51D-772C-8938-158F-9C8991AC74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952" y="9480760"/>
            <a:ext cx="7579877" cy="12127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024C32-F465-F29D-7396-2EB9F104A063}"/>
              </a:ext>
            </a:extLst>
          </p:cNvPr>
          <p:cNvSpPr txBox="1"/>
          <p:nvPr/>
        </p:nvSpPr>
        <p:spPr>
          <a:xfrm>
            <a:off x="208172" y="4770305"/>
            <a:ext cx="307795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SERVICE CALL CENTRE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Angel Graaff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011 230 2711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agraaff@goscor.co.za 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CONTRACT MANAGER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Stephen Picket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076 557 9625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spicket@goscor.co.za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REGIONAL SALES MANAGER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Mathew Goby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078 955 0986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mgoby@goscor.co.za</a:t>
            </a:r>
          </a:p>
          <a:p>
            <a:endParaRPr lang="en-ZA" sz="1200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200" b="1" i="0" u="none" strike="noStrike" kern="1200" cap="none" spc="0" normalizeH="0" baseline="0" noProof="0" dirty="0">
              <a:ln>
                <a:noFill/>
              </a:ln>
              <a:solidFill>
                <a:srgbClr val="061A2E"/>
              </a:solidFill>
              <a:effectLst/>
              <a:uLnTx/>
              <a:uFillTx/>
              <a:latin typeface="CircularStd" panose="020B0604020101020102" pitchFamily="34" charset="0"/>
              <a:ea typeface="+mn-ea"/>
              <a:cs typeface="CircularStd" panose="020B0604020101020102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0B2BA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+mn-cs"/>
              </a:rPr>
              <a:t>PRE-OWNED EQUIPMENT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Sales Executive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Tiisetso Mofokeng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072 896 2895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tmofokeng@goscor.co.za</a:t>
            </a:r>
          </a:p>
          <a:p>
            <a:endParaRPr lang="en-ZA" sz="1200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4EB0D5F-6FC6-30CA-CA08-E96EC3C2E827}"/>
              </a:ext>
            </a:extLst>
          </p:cNvPr>
          <p:cNvSpPr txBox="1"/>
          <p:nvPr/>
        </p:nvSpPr>
        <p:spPr>
          <a:xfrm>
            <a:off x="3653550" y="4770305"/>
            <a:ext cx="354735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SHORT-TERM RENTALS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Internal Sales Executive        Sebabatso Mofokeng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011 230 2747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smofokeng@goscor.co.za</a:t>
            </a:r>
          </a:p>
          <a:p>
            <a:endParaRPr lang="en-ZA" sz="1200" dirty="0">
              <a:solidFill>
                <a:srgbClr val="061A2E"/>
              </a:solidFill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Internal Sales Executive        Key Accounts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René Groenewald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011 230 2750</a:t>
            </a:r>
          </a:p>
          <a:p>
            <a:r>
              <a:rPr lang="en-ZA" sz="12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rgroenewald</a:t>
            </a:r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@goscor.co.za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Rental Sales/Product Support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Reabetswe Lelaka</a:t>
            </a:r>
            <a:endParaRPr lang="en-ZA" sz="1200" b="1" dirty="0">
              <a:solidFill>
                <a:srgbClr val="061A2E"/>
              </a:solidFill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074 607 0369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rlelaka@goscor.co.za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	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 Std Bold" panose="020B0604020101020102" pitchFamily="34" charset="77"/>
              <a:cs typeface="Circular Std Bold" panose="020B0604020101020102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34068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82FCB-7C30-CAC3-6325-C55919973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forklift in a warehouse&#10;&#10;Description automatically generated">
            <a:extLst>
              <a:ext uri="{FF2B5EF4-FFF2-40B4-BE49-F238E27FC236}">
                <a16:creationId xmlns:a16="http://schemas.microsoft.com/office/drawing/2014/main" id="{A93EBA6B-A31F-D889-E9AC-D1E83456E3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3355"/>
          <a:stretch/>
        </p:blipFill>
        <p:spPr>
          <a:xfrm>
            <a:off x="-10952" y="0"/>
            <a:ext cx="7570627" cy="2437862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99A2331C-B859-9814-D770-D95C65812251}"/>
              </a:ext>
            </a:extLst>
          </p:cNvPr>
          <p:cNvSpPr txBox="1"/>
          <p:nvPr/>
        </p:nvSpPr>
        <p:spPr>
          <a:xfrm>
            <a:off x="196582" y="2694830"/>
            <a:ext cx="49945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2400" b="1" cap="all" dirty="0">
                <a:solidFill>
                  <a:srgbClr val="F47D25"/>
                </a:solidFill>
                <a:latin typeface="CircularStd" panose="020B0604020101020102" pitchFamily="34" charset="77"/>
                <a:cs typeface="CircularStd" panose="020B0604020101020102" pitchFamily="34" charset="77"/>
              </a:rPr>
              <a:t>JOHANNESBURG central</a:t>
            </a:r>
            <a:endParaRPr lang="en-ZA" sz="2400" b="1" cap="all" dirty="0">
              <a:solidFill>
                <a:srgbClr val="F47D25"/>
              </a:solidFill>
              <a:effectLst/>
              <a:latin typeface="CircularStd" panose="020B0604020101020102" pitchFamily="34" charset="77"/>
              <a:cs typeface="CircularStd" panose="020B0604020101020102" pitchFamily="34" charset="77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07892A4-3C84-1A82-25CF-CF81118E0A1A}"/>
              </a:ext>
            </a:extLst>
          </p:cNvPr>
          <p:cNvSpPr txBox="1"/>
          <p:nvPr/>
        </p:nvSpPr>
        <p:spPr>
          <a:xfrm>
            <a:off x="218044" y="3138267"/>
            <a:ext cx="370970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Office Hours</a:t>
            </a:r>
          </a:p>
          <a:p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8: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00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am – 16: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30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pm, Monday – Thursday</a:t>
            </a:r>
          </a:p>
          <a:p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8: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00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am – 15:</a:t>
            </a:r>
            <a:r>
              <a:rPr lang="en-ZA" sz="14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30</a:t>
            </a:r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pm, Friday</a:t>
            </a:r>
          </a:p>
          <a:p>
            <a:endParaRPr lang="en-ZA" sz="1400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endParaRPr lang="en-ZA" sz="1400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DA5FE24-5835-4C3F-D542-2ED52E3FAA7F}"/>
              </a:ext>
            </a:extLst>
          </p:cNvPr>
          <p:cNvSpPr txBox="1"/>
          <p:nvPr/>
        </p:nvSpPr>
        <p:spPr>
          <a:xfrm>
            <a:off x="211329" y="3943680"/>
            <a:ext cx="385161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Office  Number: 011 230 2600</a:t>
            </a:r>
          </a:p>
          <a:p>
            <a:r>
              <a:rPr lang="en-ZA" sz="14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After Hours: </a:t>
            </a:r>
            <a:r>
              <a:rPr lang="en-ZA" sz="1400" b="1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082 653 2524</a:t>
            </a:r>
            <a:endParaRPr lang="en-ZA" sz="14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4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Email: gltcservice@goscor.co.za</a:t>
            </a:r>
            <a:endParaRPr lang="en-ZA" sz="1150" b="1" dirty="0">
              <a:solidFill>
                <a:srgbClr val="FFFFFF"/>
              </a:solidFill>
              <a:effectLst/>
              <a:latin typeface="Circular Std Bold" panose="020B0604020101020102"/>
              <a:cs typeface="CircularStd" panose="020B0604020101020102" pitchFamily="34" charset="77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6438BD4A-C19A-CCB2-8A03-21F3344D8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3599" y="912934"/>
            <a:ext cx="1197439" cy="119743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CEB02DA-4001-6052-2B12-450D7602B24C}"/>
              </a:ext>
            </a:extLst>
          </p:cNvPr>
          <p:cNvSpPr/>
          <p:nvPr/>
        </p:nvSpPr>
        <p:spPr>
          <a:xfrm>
            <a:off x="258083" y="633830"/>
            <a:ext cx="2381878" cy="1377138"/>
          </a:xfrm>
          <a:prstGeom prst="rect">
            <a:avLst/>
          </a:prstGeom>
          <a:solidFill>
            <a:srgbClr val="0B1E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rgbClr val="0B1E2C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6EB682B-3E39-0518-B901-9B0FBD57BC10}"/>
              </a:ext>
            </a:extLst>
          </p:cNvPr>
          <p:cNvSpPr txBox="1"/>
          <p:nvPr/>
        </p:nvSpPr>
        <p:spPr>
          <a:xfrm>
            <a:off x="230482" y="1745981"/>
            <a:ext cx="26399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400" b="1" cap="all" dirty="0">
                <a:solidFill>
                  <a:schemeClr val="bg1"/>
                </a:solidFill>
                <a:effectLst/>
                <a:latin typeface="Circular Std Bold" panose="020B0604020101020102" pitchFamily="34" charset="77"/>
              </a:rPr>
              <a:t>Sales &amp; Service / Breakdown contact numbers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0F6C1E8-C8D4-7E50-7C3E-BB272332A945}"/>
              </a:ext>
            </a:extLst>
          </p:cNvPr>
          <p:cNvSpPr/>
          <p:nvPr/>
        </p:nvSpPr>
        <p:spPr>
          <a:xfrm>
            <a:off x="488565" y="508922"/>
            <a:ext cx="2381878" cy="526731"/>
          </a:xfrm>
          <a:prstGeom prst="rect">
            <a:avLst/>
          </a:prstGeom>
          <a:solidFill>
            <a:srgbClr val="0B1E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rgbClr val="0B1E2C"/>
              </a:solidFill>
            </a:endParaRPr>
          </a:p>
        </p:txBody>
      </p:sp>
      <p:pic>
        <p:nvPicPr>
          <p:cNvPr id="15" name="Picture 14" descr="A black and white logo&#10;&#10;Description automatically generated">
            <a:extLst>
              <a:ext uri="{FF2B5EF4-FFF2-40B4-BE49-F238E27FC236}">
                <a16:creationId xmlns:a16="http://schemas.microsoft.com/office/drawing/2014/main" id="{DFE1A5B3-3881-A1EB-BD1E-DD1EB3F41E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4120" y="-94984"/>
            <a:ext cx="3285577" cy="1641629"/>
          </a:xfrm>
          <a:prstGeom prst="rect">
            <a:avLst/>
          </a:prstGeom>
        </p:spPr>
      </p:pic>
      <p:pic>
        <p:nvPicPr>
          <p:cNvPr id="24" name="Picture 23" descr="A group of logos&#10;&#10;Description automatically generated">
            <a:extLst>
              <a:ext uri="{FF2B5EF4-FFF2-40B4-BE49-F238E27FC236}">
                <a16:creationId xmlns:a16="http://schemas.microsoft.com/office/drawing/2014/main" id="{B5935CB4-14E5-7603-ACFD-16A30925DD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952" y="9480760"/>
            <a:ext cx="7579877" cy="12127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263986-80CA-5C2A-BC60-563372F852D0}"/>
              </a:ext>
            </a:extLst>
          </p:cNvPr>
          <p:cNvSpPr txBox="1"/>
          <p:nvPr/>
        </p:nvSpPr>
        <p:spPr>
          <a:xfrm>
            <a:off x="208172" y="4770305"/>
            <a:ext cx="307795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SERVICE CALL CENTRE</a:t>
            </a:r>
          </a:p>
          <a:p>
            <a:r>
              <a:rPr lang="en-ZA" sz="1200" b="1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Angel Graaff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011 230 2711</a:t>
            </a:r>
          </a:p>
          <a:p>
            <a:r>
              <a:rPr lang="en-ZA" sz="12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agraaff@goscor.co.za 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CONTRACT MANAGER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Stephen Picket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076 557 9625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spicket@goscor.co.za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REGIONAL SALES MANAGER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Mathew Goby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078 955 0986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mgoby@goscor.co.za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200" b="1" i="0" u="none" strike="noStrike" kern="1200" cap="none" spc="0" normalizeH="0" baseline="0" noProof="0" dirty="0">
              <a:ln>
                <a:noFill/>
              </a:ln>
              <a:solidFill>
                <a:srgbClr val="061A2E"/>
              </a:solidFill>
              <a:effectLst/>
              <a:uLnTx/>
              <a:uFillTx/>
              <a:latin typeface="CircularStd" panose="020B0604020101020102" pitchFamily="34" charset="0"/>
              <a:ea typeface="+mn-ea"/>
              <a:cs typeface="CircularStd" panose="020B0604020101020102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0B2BA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+mn-cs"/>
              </a:rPr>
              <a:t>PRE-OWNED EQUIPMENT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Sales Executive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1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Tiisetso Mofokeng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072 896 2895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61A2E"/>
                </a:solidFill>
                <a:effectLst/>
                <a:uLnTx/>
                <a:uFillTx/>
                <a:latin typeface="CircularStd" panose="020B0604020101020102" pitchFamily="34" charset="0"/>
                <a:ea typeface="+mn-ea"/>
                <a:cs typeface="CircularStd" panose="020B0604020101020102" pitchFamily="34" charset="0"/>
              </a:rPr>
              <a:t>tmofokeng@goscor.co.za</a:t>
            </a:r>
          </a:p>
          <a:p>
            <a:endParaRPr lang="en-ZA" sz="1200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831736A-9B3D-5348-4E37-1B9D78164206}"/>
              </a:ext>
            </a:extLst>
          </p:cNvPr>
          <p:cNvSpPr txBox="1"/>
          <p:nvPr/>
        </p:nvSpPr>
        <p:spPr>
          <a:xfrm>
            <a:off x="3653550" y="4770305"/>
            <a:ext cx="354735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200" b="1" dirty="0">
                <a:solidFill>
                  <a:srgbClr val="00B2BA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SHORT-TERM RENTALS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Internal Sales Executive</a:t>
            </a:r>
          </a:p>
          <a:p>
            <a:r>
              <a:rPr lang="en-ZA" sz="1200" b="1" dirty="0" err="1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Sebabatso</a:t>
            </a:r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 Mofokeng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011 230 2747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smofokeng@goscor.co.za</a:t>
            </a:r>
          </a:p>
          <a:p>
            <a:endParaRPr lang="en-ZA" sz="1200" dirty="0">
              <a:solidFill>
                <a:srgbClr val="061A2E"/>
              </a:solidFill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Internal Sales Executive        Key Accounts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René Groenewald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011 230 2750</a:t>
            </a:r>
          </a:p>
          <a:p>
            <a:r>
              <a:rPr lang="en-ZA" sz="1200" dirty="0">
                <a:solidFill>
                  <a:srgbClr val="061A2E"/>
                </a:solidFill>
                <a:latin typeface="CircularStd" panose="020B0604020101020102" pitchFamily="34" charset="0"/>
                <a:cs typeface="CircularStd" panose="020B0604020101020102" pitchFamily="34" charset="0"/>
              </a:rPr>
              <a:t>rgroenewald</a:t>
            </a:r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@goscor.co.za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Rental Sales/Product Support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Reabetswe Lelaka</a:t>
            </a:r>
            <a:endParaRPr lang="en-ZA" sz="1200" b="1" dirty="0">
              <a:solidFill>
                <a:srgbClr val="061A2E"/>
              </a:solidFill>
              <a:latin typeface="CircularStd" panose="020B0604020101020102" pitchFamily="34" charset="0"/>
              <a:cs typeface="CircularStd" panose="020B0604020101020102" pitchFamily="34" charset="0"/>
            </a:endParaRP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074 607 0369 </a:t>
            </a:r>
          </a:p>
          <a:p>
            <a:r>
              <a:rPr lang="en-ZA" sz="1200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rlelaka@goscor.co.za</a:t>
            </a:r>
          </a:p>
          <a:p>
            <a:r>
              <a:rPr lang="en-ZA" sz="1200" b="1" dirty="0">
                <a:solidFill>
                  <a:srgbClr val="061A2E"/>
                </a:solidFill>
                <a:effectLst/>
                <a:latin typeface="CircularStd" panose="020B0604020101020102" pitchFamily="34" charset="0"/>
                <a:cs typeface="CircularStd" panose="020B0604020101020102" pitchFamily="34" charset="0"/>
              </a:rPr>
              <a:t>	</a:t>
            </a:r>
          </a:p>
          <a:p>
            <a:endParaRPr lang="en-ZA" sz="1200" b="1" dirty="0">
              <a:solidFill>
                <a:srgbClr val="061A2E"/>
              </a:solidFill>
              <a:effectLst/>
              <a:latin typeface="Circular Std Bold" panose="020B0604020101020102" pitchFamily="34" charset="77"/>
              <a:cs typeface="Circular Std Bold" panose="020B0604020101020102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55954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6c05645-6c43-4f17-9c11-8441b8218778">
      <Terms xmlns="http://schemas.microsoft.com/office/infopath/2007/PartnerControls"/>
    </lcf76f155ced4ddcb4097134ff3c332f>
    <TaxCatchAll xmlns="13ed6309-8985-4ea0-a130-146715a319f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AB4D90A66BBA4BAE5DC9FF1DC520C2" ma:contentTypeVersion="13" ma:contentTypeDescription="Create a new document." ma:contentTypeScope="" ma:versionID="8b952ccaede843413ab05a49cf074faa">
  <xsd:schema xmlns:xsd="http://www.w3.org/2001/XMLSchema" xmlns:xs="http://www.w3.org/2001/XMLSchema" xmlns:p="http://schemas.microsoft.com/office/2006/metadata/properties" xmlns:ns2="c6c05645-6c43-4f17-9c11-8441b8218778" xmlns:ns3="13ed6309-8985-4ea0-a130-146715a319f4" targetNamespace="http://schemas.microsoft.com/office/2006/metadata/properties" ma:root="true" ma:fieldsID="6b345f1731c99b43249b966674e8376b" ns2:_="" ns3:_="">
    <xsd:import namespace="c6c05645-6c43-4f17-9c11-8441b8218778"/>
    <xsd:import namespace="13ed6309-8985-4ea0-a130-146715a319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c05645-6c43-4f17-9c11-8441b82187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31b2b6b-c42e-43a9-9c50-01f3588350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ed6309-8985-4ea0-a130-146715a319f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207d081-b35d-4926-9dd5-4d89baf16aaa}" ma:internalName="TaxCatchAll" ma:showField="CatchAllData" ma:web="13ed6309-8985-4ea0-a130-146715a319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F79309A-4D69-448C-A3F9-13E7B4506363}">
  <ds:schemaRefs>
    <ds:schemaRef ds:uri="http://schemas.microsoft.com/office/2006/metadata/properties"/>
    <ds:schemaRef ds:uri="http://schemas.microsoft.com/office/infopath/2007/PartnerControls"/>
    <ds:schemaRef ds:uri="c6c05645-6c43-4f17-9c11-8441b8218778"/>
    <ds:schemaRef ds:uri="13ed6309-8985-4ea0-a130-146715a319f4"/>
  </ds:schemaRefs>
</ds:datastoreItem>
</file>

<file path=customXml/itemProps2.xml><?xml version="1.0" encoding="utf-8"?>
<ds:datastoreItem xmlns:ds="http://schemas.openxmlformats.org/officeDocument/2006/customXml" ds:itemID="{D6A0A106-6A6E-4DA5-8F3E-AB6306F583B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C542D42-2883-4771-9CC2-0186D48ACE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c05645-6c43-4f17-9c11-8441b8218778"/>
    <ds:schemaRef ds:uri="13ed6309-8985-4ea0-a130-146715a319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1833</TotalTime>
  <Words>927</Words>
  <Application>Microsoft Office PowerPoint</Application>
  <PresentationFormat>Custom</PresentationFormat>
  <Paragraphs>268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Circular Std Bold</vt:lpstr>
      <vt:lpstr>CircularStd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Jude Matthew Clements</dc:creator>
  <cp:lastModifiedBy>Jenna Shepherd</cp:lastModifiedBy>
  <cp:revision>83</cp:revision>
  <dcterms:created xsi:type="dcterms:W3CDTF">2023-03-09T08:56:26Z</dcterms:created>
  <dcterms:modified xsi:type="dcterms:W3CDTF">2026-05-06T11:39:24Z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0x01010055AB4D90A66BBA4BAE5DC9FF1DC520C2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